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10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21.tif" ContentType="image/tiff"/>
  <Override PartName="/ppt/media/image6.tif" ContentType="image/tiff"/>
  <Override PartName="/ppt/media/image3.png" ContentType="image/png"/>
  <Override PartName="/ppt/media/image7.tif" ContentType="image/tiff"/>
  <Override PartName="/ppt/media/image22.tif" ContentType="image/tiff"/>
  <Override PartName="/ppt/media/image2.tif" ContentType="image/tiff"/>
  <Override PartName="/ppt/media/image25.jpeg" ContentType="image/jpeg"/>
  <Override PartName="/ppt/media/image1.jpeg" ContentType="image/jpeg"/>
  <Override PartName="/ppt/media/image23.tif" ContentType="image/tiff"/>
  <Override PartName="/ppt/media/image8.tif" ContentType="image/tiff"/>
  <Override PartName="/ppt/media/image26.png" ContentType="image/png"/>
  <Override PartName="/ppt/media/image24.jpeg" ContentType="image/jpeg"/>
  <Override PartName="/ppt/media/image9.tif" ContentType="image/tiff"/>
  <Override PartName="/ppt/media/image10.tif" ContentType="image/tiff"/>
  <Override PartName="/ppt/media/image4.tif" ContentType="image/tiff"/>
  <Override PartName="/ppt/media/image12.tif" ContentType="image/tiff"/>
  <Override PartName="/ppt/media/image11.jpeg" ContentType="image/jpeg"/>
  <Override PartName="/ppt/media/image13.tif" ContentType="image/tiff"/>
  <Override PartName="/ppt/media/image14.tif" ContentType="image/tiff"/>
  <Override PartName="/ppt/media/image15.tif" ContentType="image/tiff"/>
  <Override PartName="/ppt/media/image16.tif" ContentType="image/tiff"/>
  <Override PartName="/ppt/media/image17.tif" ContentType="image/tiff"/>
  <Override PartName="/ppt/media/image18.tif" ContentType="image/tiff"/>
  <Override PartName="/ppt/media/image19.tif" ContentType="image/tiff"/>
  <Override PartName="/ppt/media/image20.tif" ContentType="image/tiff"/>
  <Override PartName="/ppt/media/image5.tif" ContentType="image/tiff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3004800" cy="97536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the title text </a:t>
            </a:r>
            <a:r>
              <a:rPr b="0" lang="pt-BR" sz="4400" spc="-1" strike="noStrike">
                <a:latin typeface="Arial"/>
              </a:rPr>
              <a:t>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</a:t>
            </a:r>
            <a:r>
              <a:rPr b="0" lang="pt-BR" sz="4400" spc="-1" strike="noStrike">
                <a:latin typeface="Arial"/>
              </a:rPr>
              <a:t>edit the </a:t>
            </a:r>
            <a:r>
              <a:rPr b="0" lang="pt-BR" sz="4400" spc="-1" strike="noStrike">
                <a:latin typeface="Arial"/>
              </a:rPr>
              <a:t>title text </a:t>
            </a:r>
            <a:r>
              <a:rPr b="0" lang="pt-BR" sz="4400" spc="-1" strike="noStrike">
                <a:latin typeface="Arial"/>
              </a:rPr>
              <a:t>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</a:t>
            </a:r>
            <a:r>
              <a:rPr b="0" lang="pt-BR" sz="4400" spc="-1" strike="noStrike">
                <a:latin typeface="Arial"/>
              </a:rPr>
              <a:t>the title text </a:t>
            </a:r>
            <a:r>
              <a:rPr b="0" lang="pt-BR" sz="4400" spc="-1" strike="noStrike">
                <a:latin typeface="Arial"/>
              </a:rPr>
              <a:t>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</a:t>
            </a:r>
            <a:r>
              <a:rPr b="0" lang="pt-BR" sz="4400" spc="-1" strike="noStrike">
                <a:latin typeface="Arial"/>
              </a:rPr>
              <a:t>to edit </a:t>
            </a:r>
            <a:r>
              <a:rPr b="0" lang="pt-BR" sz="4400" spc="-1" strike="noStrike">
                <a:latin typeface="Arial"/>
              </a:rPr>
              <a:t>the </a:t>
            </a:r>
            <a:r>
              <a:rPr b="0" lang="pt-BR" sz="4400" spc="-1" strike="noStrike">
                <a:latin typeface="Arial"/>
              </a:rPr>
              <a:t>title </a:t>
            </a:r>
            <a:r>
              <a:rPr b="0" lang="pt-BR" sz="4400" spc="-1" strike="noStrike">
                <a:latin typeface="Arial"/>
              </a:rPr>
              <a:t>text </a:t>
            </a:r>
            <a:r>
              <a:rPr b="0" lang="pt-BR" sz="4400" spc="-1" strike="noStrike">
                <a:latin typeface="Arial"/>
              </a:rPr>
              <a:t>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 1"/>
          <p:cNvSpPr/>
          <p:nvPr/>
        </p:nvSpPr>
        <p:spPr>
          <a:xfrm flipV="1">
            <a:off x="406080" y="992880"/>
            <a:ext cx="12192120" cy="360"/>
          </a:xfrm>
          <a:prstGeom prst="line">
            <a:avLst/>
          </a:prstGeom>
          <a:ln w="25560">
            <a:solidFill>
              <a:srgbClr val="a6aaa9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PlaceHolder 2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Click to edit </a:t>
            </a:r>
            <a:r>
              <a:rPr b="0" lang="pt-BR" sz="4400" spc="-1" strike="noStrike">
                <a:latin typeface="Arial"/>
              </a:rPr>
              <a:t>the title text </a:t>
            </a:r>
            <a:r>
              <a:rPr b="0" lang="pt-BR" sz="4400" spc="-1" strike="noStrike">
                <a:latin typeface="Arial"/>
              </a:rPr>
              <a:t>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tif"/><Relationship Id="rId3" Type="http://schemas.openxmlformats.org/officeDocument/2006/relationships/image" Target="../media/image3.png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6.tif"/><Relationship Id="rId7" Type="http://schemas.openxmlformats.org/officeDocument/2006/relationships/image" Target="../media/image7.tif"/><Relationship Id="rId8" Type="http://schemas.openxmlformats.org/officeDocument/2006/relationships/image" Target="../media/image8.tif"/><Relationship Id="rId9" Type="http://schemas.openxmlformats.org/officeDocument/2006/relationships/image" Target="../media/image9.tif"/><Relationship Id="rId10" Type="http://schemas.openxmlformats.org/officeDocument/2006/relationships/image" Target="../media/image10.tif"/><Relationship Id="rId11" Type="http://schemas.openxmlformats.org/officeDocument/2006/relationships/image" Target="../media/image11.jpeg"/><Relationship Id="rId12" Type="http://schemas.openxmlformats.org/officeDocument/2006/relationships/image" Target="../media/image12.tif"/><Relationship Id="rId13" Type="http://schemas.openxmlformats.org/officeDocument/2006/relationships/image" Target="../media/image13.tif"/><Relationship Id="rId14" Type="http://schemas.openxmlformats.org/officeDocument/2006/relationships/image" Target="../media/image14.tif"/><Relationship Id="rId15" Type="http://schemas.openxmlformats.org/officeDocument/2006/relationships/image" Target="../media/image15.tif"/><Relationship Id="rId16" Type="http://schemas.openxmlformats.org/officeDocument/2006/relationships/image" Target="../media/image16.tif"/><Relationship Id="rId17" Type="http://schemas.openxmlformats.org/officeDocument/2006/relationships/image" Target="../media/image17.tif"/><Relationship Id="rId18" Type="http://schemas.openxmlformats.org/officeDocument/2006/relationships/image" Target="../media/image18.tif"/><Relationship Id="rId19" Type="http://schemas.openxmlformats.org/officeDocument/2006/relationships/image" Target="../media/image19.tif"/><Relationship Id="rId20" Type="http://schemas.openxmlformats.org/officeDocument/2006/relationships/image" Target="../media/image20.tif"/><Relationship Id="rId21" Type="http://schemas.openxmlformats.org/officeDocument/2006/relationships/image" Target="../media/image21.tif"/><Relationship Id="rId22" Type="http://schemas.openxmlformats.org/officeDocument/2006/relationships/image" Target="../media/image22.tif"/><Relationship Id="rId23" Type="http://schemas.openxmlformats.org/officeDocument/2006/relationships/image" Target="../media/image23.tif"/><Relationship Id="rId2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://edisciplinas.usp.br/" TargetMode="External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metropolis.jpg" descr="metropolis.jpg"/>
          <p:cNvPicPr/>
          <p:nvPr/>
        </p:nvPicPr>
        <p:blipFill>
          <a:blip r:embed="rId1"/>
          <a:stretch/>
        </p:blipFill>
        <p:spPr>
          <a:xfrm>
            <a:off x="-2520" y="0"/>
            <a:ext cx="3288240" cy="2519640"/>
          </a:xfrm>
          <a:prstGeom prst="rect">
            <a:avLst/>
          </a:prstGeom>
          <a:ln w="12600"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720" y="35280"/>
            <a:ext cx="3828960" cy="40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Metropolis (1927)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97" name="Image" descr="Image"/>
          <p:cNvPicPr/>
          <p:nvPr/>
        </p:nvPicPr>
        <p:blipFill>
          <a:blip r:embed="rId2"/>
          <a:stretch/>
        </p:blipFill>
        <p:spPr>
          <a:xfrm>
            <a:off x="3293280" y="10440"/>
            <a:ext cx="3287880" cy="1848960"/>
          </a:xfrm>
          <a:prstGeom prst="rect">
            <a:avLst/>
          </a:prstGeom>
          <a:ln w="12600">
            <a:noFill/>
          </a:ln>
        </p:spPr>
      </p:pic>
      <p:sp>
        <p:nvSpPr>
          <p:cNvPr id="198" name="CustomShape 2"/>
          <p:cNvSpPr/>
          <p:nvPr/>
        </p:nvSpPr>
        <p:spPr>
          <a:xfrm>
            <a:off x="3288600" y="16920"/>
            <a:ext cx="2941920" cy="40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A.I. (2001)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199" name="her5.pdf" descr="her5.pdf"/>
          <p:cNvPicPr/>
          <p:nvPr/>
        </p:nvPicPr>
        <p:blipFill>
          <a:blip r:embed="rId3"/>
          <a:srcRect l="12220" t="0" r="12220" b="0"/>
          <a:stretch/>
        </p:blipFill>
        <p:spPr>
          <a:xfrm>
            <a:off x="3933720" y="1726920"/>
            <a:ext cx="4007880" cy="3005640"/>
          </a:xfrm>
          <a:prstGeom prst="rect">
            <a:avLst/>
          </a:prstGeom>
          <a:ln w="12600"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5331240" y="1764360"/>
            <a:ext cx="3828960" cy="40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Her (2013)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01" name="Image" descr="Image"/>
          <p:cNvPicPr/>
          <p:nvPr/>
        </p:nvPicPr>
        <p:blipFill>
          <a:blip r:embed="rId4"/>
          <a:stretch/>
        </p:blipFill>
        <p:spPr>
          <a:xfrm>
            <a:off x="8720640" y="23760"/>
            <a:ext cx="4254840" cy="2392560"/>
          </a:xfrm>
          <a:prstGeom prst="rect">
            <a:avLst/>
          </a:prstGeom>
          <a:ln w="12600">
            <a:noFill/>
          </a:ln>
        </p:spPr>
      </p:pic>
      <p:sp>
        <p:nvSpPr>
          <p:cNvPr id="202" name="CustomShape 4"/>
          <p:cNvSpPr/>
          <p:nvPr/>
        </p:nvSpPr>
        <p:spPr>
          <a:xfrm>
            <a:off x="9172440" y="1965600"/>
            <a:ext cx="3828960" cy="40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Terminator (1984)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03" name="Image" descr="Image"/>
          <p:cNvPicPr/>
          <p:nvPr/>
        </p:nvPicPr>
        <p:blipFill>
          <a:blip r:embed="rId5"/>
          <a:stretch/>
        </p:blipFill>
        <p:spPr>
          <a:xfrm>
            <a:off x="8651160" y="2406600"/>
            <a:ext cx="4367880" cy="1853280"/>
          </a:xfrm>
          <a:prstGeom prst="rect">
            <a:avLst/>
          </a:prstGeom>
          <a:ln w="12600">
            <a:noFill/>
          </a:ln>
        </p:spPr>
      </p:pic>
      <p:sp>
        <p:nvSpPr>
          <p:cNvPr id="204" name="CustomShape 5"/>
          <p:cNvSpPr/>
          <p:nvPr/>
        </p:nvSpPr>
        <p:spPr>
          <a:xfrm>
            <a:off x="9172440" y="3816720"/>
            <a:ext cx="3828960" cy="40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Blade Runner (1982)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05" name="Image" descr="Image"/>
          <p:cNvPicPr/>
          <p:nvPr/>
        </p:nvPicPr>
        <p:blipFill>
          <a:blip r:embed="rId6"/>
          <a:stretch/>
        </p:blipFill>
        <p:spPr>
          <a:xfrm>
            <a:off x="1440" y="2438640"/>
            <a:ext cx="4466880" cy="2512080"/>
          </a:xfrm>
          <a:prstGeom prst="rect">
            <a:avLst/>
          </a:prstGeom>
          <a:ln w="12600">
            <a:noFill/>
          </a:ln>
        </p:spPr>
      </p:pic>
      <p:sp>
        <p:nvSpPr>
          <p:cNvPr id="206" name="CustomShape 6"/>
          <p:cNvSpPr/>
          <p:nvPr/>
        </p:nvSpPr>
        <p:spPr>
          <a:xfrm>
            <a:off x="18720" y="4104000"/>
            <a:ext cx="382896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Star Wars: A New Hope (1977)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07" name="Image" descr="Image"/>
          <p:cNvPicPr/>
          <p:nvPr/>
        </p:nvPicPr>
        <p:blipFill>
          <a:blip r:embed="rId7"/>
          <a:stretch/>
        </p:blipFill>
        <p:spPr>
          <a:xfrm>
            <a:off x="6599160" y="49320"/>
            <a:ext cx="2929320" cy="1644480"/>
          </a:xfrm>
          <a:prstGeom prst="rect">
            <a:avLst/>
          </a:prstGeom>
          <a:ln w="12600">
            <a:noFill/>
          </a:ln>
        </p:spPr>
      </p:pic>
      <p:sp>
        <p:nvSpPr>
          <p:cNvPr id="208" name="CustomShape 7"/>
          <p:cNvSpPr/>
          <p:nvPr/>
        </p:nvSpPr>
        <p:spPr>
          <a:xfrm>
            <a:off x="6602040" y="1257840"/>
            <a:ext cx="3828960" cy="40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Robocop (1987)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09" name="Image" descr="Image"/>
          <p:cNvPicPr/>
          <p:nvPr/>
        </p:nvPicPr>
        <p:blipFill>
          <a:blip r:embed="rId8"/>
          <a:stretch/>
        </p:blipFill>
        <p:spPr>
          <a:xfrm>
            <a:off x="4320" y="4884840"/>
            <a:ext cx="3923280" cy="1755000"/>
          </a:xfrm>
          <a:prstGeom prst="rect">
            <a:avLst/>
          </a:prstGeom>
          <a:ln w="12600">
            <a:noFill/>
          </a:ln>
        </p:spPr>
      </p:pic>
      <p:sp>
        <p:nvSpPr>
          <p:cNvPr id="210" name="CustomShape 8"/>
          <p:cNvSpPr/>
          <p:nvPr/>
        </p:nvSpPr>
        <p:spPr>
          <a:xfrm>
            <a:off x="-28800" y="4813560"/>
            <a:ext cx="3888000" cy="710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2001: A Space Odyssey (1968)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11" name="Image" descr="Image"/>
          <p:cNvPicPr/>
          <p:nvPr/>
        </p:nvPicPr>
        <p:blipFill>
          <a:blip r:embed="rId9"/>
          <a:stretch/>
        </p:blipFill>
        <p:spPr>
          <a:xfrm>
            <a:off x="10531440" y="6716520"/>
            <a:ext cx="2490840" cy="1644480"/>
          </a:xfrm>
          <a:prstGeom prst="rect">
            <a:avLst/>
          </a:prstGeom>
          <a:ln w="12600">
            <a:noFill/>
          </a:ln>
        </p:spPr>
      </p:pic>
      <p:sp>
        <p:nvSpPr>
          <p:cNvPr id="212" name="CustomShape 9"/>
          <p:cNvSpPr/>
          <p:nvPr/>
        </p:nvSpPr>
        <p:spPr>
          <a:xfrm>
            <a:off x="9172440" y="6833520"/>
            <a:ext cx="3828960" cy="40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S1mone (2002)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13" name="Image" descr="Image"/>
          <p:cNvPicPr/>
          <p:nvPr/>
        </p:nvPicPr>
        <p:blipFill>
          <a:blip r:embed="rId10"/>
          <a:stretch/>
        </p:blipFill>
        <p:spPr>
          <a:xfrm>
            <a:off x="6826320" y="6759360"/>
            <a:ext cx="3682080" cy="2050200"/>
          </a:xfrm>
          <a:prstGeom prst="rect">
            <a:avLst/>
          </a:prstGeom>
          <a:ln w="12600">
            <a:noFill/>
          </a:ln>
        </p:spPr>
      </p:pic>
      <p:pic>
        <p:nvPicPr>
          <p:cNvPr id="214" name="Ex-Machina-2.jpg" descr="Ex-Machina-2.jpg"/>
          <p:cNvPicPr/>
          <p:nvPr/>
        </p:nvPicPr>
        <p:blipFill>
          <a:blip r:embed="rId11"/>
          <a:srcRect l="13535" t="0" r="0" b="0"/>
          <a:stretch/>
        </p:blipFill>
        <p:spPr>
          <a:xfrm>
            <a:off x="3676320" y="4730400"/>
            <a:ext cx="3183120" cy="2392560"/>
          </a:xfrm>
          <a:prstGeom prst="rect">
            <a:avLst/>
          </a:prstGeom>
          <a:ln w="12600">
            <a:noFill/>
          </a:ln>
        </p:spPr>
      </p:pic>
      <p:sp>
        <p:nvSpPr>
          <p:cNvPr id="215" name="CustomShape 10"/>
          <p:cNvSpPr/>
          <p:nvPr/>
        </p:nvSpPr>
        <p:spPr>
          <a:xfrm>
            <a:off x="2148480" y="4783680"/>
            <a:ext cx="3828960" cy="40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Ex-machina (2015)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16" name="CustomShape 11"/>
          <p:cNvSpPr/>
          <p:nvPr/>
        </p:nvSpPr>
        <p:spPr>
          <a:xfrm>
            <a:off x="6752880" y="6731640"/>
            <a:ext cx="3828960" cy="40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I, Robot (2004)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17" name="Image" descr="Image"/>
          <p:cNvPicPr/>
          <p:nvPr/>
        </p:nvPicPr>
        <p:blipFill>
          <a:blip r:embed="rId12"/>
          <a:stretch/>
        </p:blipFill>
        <p:spPr>
          <a:xfrm>
            <a:off x="6522840" y="4512240"/>
            <a:ext cx="3075480" cy="2050200"/>
          </a:xfrm>
          <a:prstGeom prst="rect">
            <a:avLst/>
          </a:prstGeom>
          <a:ln w="12600">
            <a:noFill/>
          </a:ln>
        </p:spPr>
      </p:pic>
      <p:sp>
        <p:nvSpPr>
          <p:cNvPr id="218" name="CustomShape 12"/>
          <p:cNvSpPr/>
          <p:nvPr/>
        </p:nvSpPr>
        <p:spPr>
          <a:xfrm>
            <a:off x="6507000" y="4530600"/>
            <a:ext cx="3828960" cy="40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Robot &amp; Frank (2012)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19" name="Image" descr="Image"/>
          <p:cNvPicPr/>
          <p:nvPr/>
        </p:nvPicPr>
        <p:blipFill>
          <a:blip r:embed="rId13"/>
          <a:stretch/>
        </p:blipFill>
        <p:spPr>
          <a:xfrm>
            <a:off x="9142920" y="4233960"/>
            <a:ext cx="3888000" cy="2508120"/>
          </a:xfrm>
          <a:prstGeom prst="rect">
            <a:avLst/>
          </a:prstGeom>
          <a:ln w="12600">
            <a:noFill/>
          </a:ln>
        </p:spPr>
      </p:pic>
      <p:pic>
        <p:nvPicPr>
          <p:cNvPr id="220" name="Image" descr="Image"/>
          <p:cNvPicPr/>
          <p:nvPr/>
        </p:nvPicPr>
        <p:blipFill>
          <a:blip r:embed="rId14"/>
          <a:stretch/>
        </p:blipFill>
        <p:spPr>
          <a:xfrm>
            <a:off x="6998760" y="1704960"/>
            <a:ext cx="2223720" cy="2795760"/>
          </a:xfrm>
          <a:prstGeom prst="rect">
            <a:avLst/>
          </a:prstGeom>
          <a:ln w="12600">
            <a:noFill/>
          </a:ln>
        </p:spPr>
      </p:pic>
      <p:sp>
        <p:nvSpPr>
          <p:cNvPr id="221" name="CustomShape 13"/>
          <p:cNvSpPr/>
          <p:nvPr/>
        </p:nvSpPr>
        <p:spPr>
          <a:xfrm>
            <a:off x="7020000" y="1708560"/>
            <a:ext cx="2802600" cy="71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The Day The Earth Stood Still  (1951)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22" name="CustomShape 14"/>
          <p:cNvSpPr/>
          <p:nvPr/>
        </p:nvSpPr>
        <p:spPr>
          <a:xfrm>
            <a:off x="9147960" y="6322680"/>
            <a:ext cx="3828960" cy="40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Total Recall (1990)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23" name="Image" descr="Image"/>
          <p:cNvPicPr/>
          <p:nvPr/>
        </p:nvPicPr>
        <p:blipFill>
          <a:blip r:embed="rId15"/>
          <a:stretch/>
        </p:blipFill>
        <p:spPr>
          <a:xfrm>
            <a:off x="-132840" y="7335000"/>
            <a:ext cx="1987920" cy="2651040"/>
          </a:xfrm>
          <a:prstGeom prst="rect">
            <a:avLst/>
          </a:prstGeom>
          <a:ln w="12600">
            <a:noFill/>
          </a:ln>
        </p:spPr>
      </p:pic>
      <p:pic>
        <p:nvPicPr>
          <p:cNvPr id="224" name="Image" descr="Image"/>
          <p:cNvPicPr/>
          <p:nvPr/>
        </p:nvPicPr>
        <p:blipFill>
          <a:blip r:embed="rId16"/>
          <a:stretch/>
        </p:blipFill>
        <p:spPr>
          <a:xfrm>
            <a:off x="7184880" y="8184960"/>
            <a:ext cx="4940640" cy="1644480"/>
          </a:xfrm>
          <a:prstGeom prst="rect">
            <a:avLst/>
          </a:prstGeom>
          <a:ln w="12600">
            <a:noFill/>
          </a:ln>
        </p:spPr>
      </p:pic>
      <p:sp>
        <p:nvSpPr>
          <p:cNvPr id="225" name="CustomShape 15"/>
          <p:cNvSpPr/>
          <p:nvPr/>
        </p:nvSpPr>
        <p:spPr>
          <a:xfrm>
            <a:off x="7445520" y="8203320"/>
            <a:ext cx="3828960" cy="40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The Matrix (1999)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26" name="Image" descr="Image"/>
          <p:cNvPicPr/>
          <p:nvPr/>
        </p:nvPicPr>
        <p:blipFill>
          <a:blip r:embed="rId17"/>
          <a:stretch/>
        </p:blipFill>
        <p:spPr>
          <a:xfrm>
            <a:off x="10522800" y="8282160"/>
            <a:ext cx="2508120" cy="1432440"/>
          </a:xfrm>
          <a:prstGeom prst="rect">
            <a:avLst/>
          </a:prstGeom>
          <a:ln w="12600">
            <a:noFill/>
          </a:ln>
        </p:spPr>
      </p:pic>
      <p:sp>
        <p:nvSpPr>
          <p:cNvPr id="227" name="CustomShape 16"/>
          <p:cNvSpPr/>
          <p:nvPr/>
        </p:nvSpPr>
        <p:spPr>
          <a:xfrm>
            <a:off x="9172440" y="9298440"/>
            <a:ext cx="3828960" cy="40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Wall-E (2008)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28" name="Image" descr="Image"/>
          <p:cNvPicPr/>
          <p:nvPr/>
        </p:nvPicPr>
        <p:blipFill>
          <a:blip r:embed="rId18"/>
          <a:stretch/>
        </p:blipFill>
        <p:spPr>
          <a:xfrm>
            <a:off x="3063600" y="7879680"/>
            <a:ext cx="4120200" cy="2157480"/>
          </a:xfrm>
          <a:prstGeom prst="rect">
            <a:avLst/>
          </a:prstGeom>
          <a:ln w="12600">
            <a:noFill/>
          </a:ln>
        </p:spPr>
      </p:pic>
      <p:sp>
        <p:nvSpPr>
          <p:cNvPr id="229" name="CustomShape 17"/>
          <p:cNvSpPr/>
          <p:nvPr/>
        </p:nvSpPr>
        <p:spPr>
          <a:xfrm>
            <a:off x="3309840" y="9298440"/>
            <a:ext cx="3828960" cy="40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Chappie (2015)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30" name="CustomShape 18"/>
          <p:cNvSpPr/>
          <p:nvPr/>
        </p:nvSpPr>
        <p:spPr>
          <a:xfrm>
            <a:off x="-2160" y="9050400"/>
            <a:ext cx="1847880" cy="71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The Jetsons</a:t>
            </a:r>
            <a:br/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 (1962)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31" name="Image" descr="Image"/>
          <p:cNvPicPr/>
          <p:nvPr/>
        </p:nvPicPr>
        <p:blipFill>
          <a:blip r:embed="rId19"/>
          <a:stretch/>
        </p:blipFill>
        <p:spPr>
          <a:xfrm>
            <a:off x="1538640" y="6398280"/>
            <a:ext cx="2860560" cy="1501200"/>
          </a:xfrm>
          <a:prstGeom prst="rect">
            <a:avLst/>
          </a:prstGeom>
          <a:ln w="12600">
            <a:noFill/>
          </a:ln>
        </p:spPr>
      </p:pic>
      <p:sp>
        <p:nvSpPr>
          <p:cNvPr id="232" name="CustomShape 19"/>
          <p:cNvSpPr/>
          <p:nvPr/>
        </p:nvSpPr>
        <p:spPr>
          <a:xfrm>
            <a:off x="439920" y="6410520"/>
            <a:ext cx="3828960" cy="40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Almost Human (2013)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33" name="Image" descr="Image"/>
          <p:cNvPicPr/>
          <p:nvPr/>
        </p:nvPicPr>
        <p:blipFill>
          <a:blip r:embed="rId20"/>
          <a:stretch/>
        </p:blipFill>
        <p:spPr>
          <a:xfrm>
            <a:off x="4242960" y="6390000"/>
            <a:ext cx="2677320" cy="1501200"/>
          </a:xfrm>
          <a:prstGeom prst="rect">
            <a:avLst/>
          </a:prstGeom>
          <a:ln w="12600">
            <a:noFill/>
          </a:ln>
        </p:spPr>
      </p:pic>
      <p:sp>
        <p:nvSpPr>
          <p:cNvPr id="234" name="CustomShape 20"/>
          <p:cNvSpPr/>
          <p:nvPr/>
        </p:nvSpPr>
        <p:spPr>
          <a:xfrm>
            <a:off x="3022920" y="6341040"/>
            <a:ext cx="3828960" cy="40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Futurama (1999)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35" name="Image" descr="Image"/>
          <p:cNvPicPr/>
          <p:nvPr/>
        </p:nvPicPr>
        <p:blipFill>
          <a:blip r:embed="rId21"/>
          <a:stretch/>
        </p:blipFill>
        <p:spPr>
          <a:xfrm>
            <a:off x="-382680" y="5766840"/>
            <a:ext cx="1987920" cy="1987920"/>
          </a:xfrm>
          <a:prstGeom prst="rect">
            <a:avLst/>
          </a:prstGeom>
          <a:ln w="12600">
            <a:noFill/>
          </a:ln>
        </p:spPr>
      </p:pic>
      <p:sp>
        <p:nvSpPr>
          <p:cNvPr id="236" name="CustomShape 21"/>
          <p:cNvSpPr/>
          <p:nvPr/>
        </p:nvSpPr>
        <p:spPr>
          <a:xfrm>
            <a:off x="-614160" y="6972840"/>
            <a:ext cx="2134440" cy="71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Resident Evil (2001)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37" name="Image" descr="Image"/>
          <p:cNvPicPr/>
          <p:nvPr/>
        </p:nvPicPr>
        <p:blipFill>
          <a:blip r:embed="rId22"/>
          <a:stretch/>
        </p:blipFill>
        <p:spPr>
          <a:xfrm>
            <a:off x="2220840" y="1162440"/>
            <a:ext cx="2452680" cy="1432440"/>
          </a:xfrm>
          <a:prstGeom prst="rect">
            <a:avLst/>
          </a:prstGeom>
          <a:ln w="12600">
            <a:noFill/>
          </a:ln>
        </p:spPr>
      </p:pic>
      <p:sp>
        <p:nvSpPr>
          <p:cNvPr id="238" name="CustomShape 22"/>
          <p:cNvSpPr/>
          <p:nvPr/>
        </p:nvSpPr>
        <p:spPr>
          <a:xfrm>
            <a:off x="2191680" y="1806840"/>
            <a:ext cx="2482200" cy="101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r"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Hitchhiker's Guide to the Galaxy (2005)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39" name="Image" descr="Image"/>
          <p:cNvPicPr/>
          <p:nvPr/>
        </p:nvPicPr>
        <p:blipFill>
          <a:blip r:embed="rId23"/>
          <a:stretch/>
        </p:blipFill>
        <p:spPr>
          <a:xfrm>
            <a:off x="1581120" y="7785000"/>
            <a:ext cx="1695240" cy="2131920"/>
          </a:xfrm>
          <a:prstGeom prst="rect">
            <a:avLst/>
          </a:prstGeom>
          <a:ln w="12600">
            <a:noFill/>
          </a:ln>
        </p:spPr>
      </p:pic>
      <p:sp>
        <p:nvSpPr>
          <p:cNvPr id="240" name="CustomShape 23"/>
          <p:cNvSpPr/>
          <p:nvPr/>
        </p:nvSpPr>
        <p:spPr>
          <a:xfrm>
            <a:off x="1666800" y="9050400"/>
            <a:ext cx="1596960" cy="71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100000"/>
              </a:lnSpc>
              <a:spcBef>
                <a:spcPts val="2401"/>
              </a:spcBef>
            </a:pPr>
            <a:r>
              <a:rPr b="0" lang="pt-BR" sz="2000" spc="-1" strike="noStrike">
                <a:solidFill>
                  <a:srgbClr val="d2d9db"/>
                </a:solidFill>
                <a:latin typeface="Avenir Next Medium"/>
                <a:ea typeface="Avenir Next Medium"/>
              </a:rPr>
              <a:t>D.A.R.Y.L. (1985)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41" name="CustomShape 24"/>
          <p:cNvSpPr/>
          <p:nvPr/>
        </p:nvSpPr>
        <p:spPr>
          <a:xfrm>
            <a:off x="326520" y="3217320"/>
            <a:ext cx="12303000" cy="3784320"/>
          </a:xfrm>
          <a:prstGeom prst="rect">
            <a:avLst/>
          </a:prstGeom>
          <a:solidFill>
            <a:srgbClr val="000000">
              <a:alpha val="8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25"/>
          <p:cNvSpPr/>
          <p:nvPr/>
        </p:nvSpPr>
        <p:spPr>
          <a:xfrm>
            <a:off x="382320" y="4589640"/>
            <a:ext cx="12191040" cy="180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</a:pPr>
            <a:r>
              <a:rPr b="0" lang="pt-BR" sz="12240" spc="-1" strike="noStrike" cap="all">
                <a:solidFill>
                  <a:srgbClr val="ffffff"/>
                </a:solidFill>
                <a:latin typeface="DIN Condensed"/>
                <a:ea typeface="DIN Condensed"/>
              </a:rPr>
              <a:t>Inteligência Artificial</a:t>
            </a:r>
            <a:endParaRPr b="0" lang="pt-BR" sz="12240" spc="-1" strike="noStrike">
              <a:latin typeface="Arial"/>
            </a:endParaRPr>
          </a:p>
        </p:txBody>
      </p:sp>
      <p:sp>
        <p:nvSpPr>
          <p:cNvPr id="243" name="CustomShape 26"/>
          <p:cNvSpPr/>
          <p:nvPr/>
        </p:nvSpPr>
        <p:spPr>
          <a:xfrm>
            <a:off x="4132440" y="2347560"/>
            <a:ext cx="4466880" cy="180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b">
            <a:noAutofit/>
          </a:bodyPr>
          <a:p>
            <a:pPr>
              <a:lnSpc>
                <a:spcPct val="80000"/>
              </a:lnSpc>
              <a:spcBef>
                <a:spcPts val="2299"/>
              </a:spcBef>
            </a:pPr>
            <a:r>
              <a:rPr b="0" lang="pt-BR" sz="5400" spc="-1" strike="noStrike" cap="all">
                <a:solidFill>
                  <a:srgbClr val="fdcb56"/>
                </a:solidFill>
                <a:latin typeface="DIN Alternate"/>
                <a:ea typeface="DIN Alternate"/>
              </a:rPr>
              <a:t>MAC 425 / 5739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244" name="Line 27"/>
          <p:cNvSpPr/>
          <p:nvPr/>
        </p:nvSpPr>
        <p:spPr>
          <a:xfrm>
            <a:off x="471240" y="4266720"/>
            <a:ext cx="12014280" cy="0"/>
          </a:xfrm>
          <a:prstGeom prst="line">
            <a:avLst/>
          </a:prstGeom>
          <a:ln w="507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28"/>
          <p:cNvSpPr/>
          <p:nvPr/>
        </p:nvSpPr>
        <p:spPr>
          <a:xfrm>
            <a:off x="2160" y="7485840"/>
            <a:ext cx="12944520" cy="833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80000"/>
              </a:lnSpc>
              <a:spcBef>
                <a:spcPts val="2801"/>
              </a:spcBef>
            </a:pPr>
            <a:r>
              <a:rPr b="0" lang="pt-BR" sz="6000" spc="593" strike="noStrike" cap="all">
                <a:solidFill>
                  <a:srgbClr val="ffffff"/>
                </a:solidFill>
                <a:latin typeface="DIN Condensed"/>
                <a:ea typeface="DIN Condensed"/>
              </a:rPr>
              <a:t>Marcelo Finger   IME 2020</a:t>
            </a:r>
            <a:endParaRPr b="0" lang="pt-BR" sz="6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homework.png" descr="homework.png"/>
          <p:cNvPicPr/>
          <p:nvPr/>
        </p:nvPicPr>
        <p:blipFill>
          <a:blip r:embed="rId1"/>
          <a:stretch/>
        </p:blipFill>
        <p:spPr>
          <a:xfrm>
            <a:off x="2438280" y="3613320"/>
            <a:ext cx="8127000" cy="25261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406440" y="1914840"/>
            <a:ext cx="12191040" cy="693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69000" indent="-36792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2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Graduação Engenharia Elétrica (Poli-USP, 1988)</a:t>
            </a:r>
            <a:endParaRPr b="0" lang="pt-BR" sz="2820" spc="-1" strike="noStrike">
              <a:latin typeface="Arial"/>
            </a:endParaRPr>
          </a:p>
          <a:p>
            <a:pPr marL="369000" indent="-36792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2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MsC/PhD Imperial College, London </a:t>
            </a:r>
            <a:endParaRPr b="0" lang="pt-BR" sz="2820" spc="-1" strike="noStrike">
              <a:latin typeface="Arial"/>
            </a:endParaRPr>
          </a:p>
          <a:p>
            <a:pPr lvl="1" marL="738000" indent="-36792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2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Logicas: Temporal, Modal, Probabilística, Fuzzy, etc</a:t>
            </a:r>
            <a:endParaRPr b="0" lang="pt-BR" sz="2820" spc="-1" strike="noStrike">
              <a:latin typeface="Arial"/>
            </a:endParaRPr>
          </a:p>
          <a:p>
            <a:pPr lvl="1" marL="738000" indent="-36792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2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Processamento de Linguagem Natural (texto)</a:t>
            </a:r>
            <a:endParaRPr b="0" lang="pt-BR" sz="2820" spc="-1" strike="noStrike">
              <a:latin typeface="Arial"/>
            </a:endParaRPr>
          </a:p>
          <a:p>
            <a:pPr marL="369000" indent="-36792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2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Professor Doutor DCC-IME desde 1996</a:t>
            </a:r>
            <a:endParaRPr b="0" lang="pt-BR" sz="2820" spc="-1" strike="noStrike">
              <a:latin typeface="Arial"/>
            </a:endParaRPr>
          </a:p>
          <a:p>
            <a:pPr marL="369000" indent="-36792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2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Sala 210 C (email: mfinger at ime ponto usp ponto br)</a:t>
            </a:r>
            <a:endParaRPr b="0" lang="pt-BR" sz="2820" spc="-1" strike="noStrike">
              <a:latin typeface="Arial"/>
            </a:endParaRPr>
          </a:p>
          <a:p>
            <a:pPr marL="369000" indent="-36792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2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Pesquisa:</a:t>
            </a:r>
            <a:endParaRPr b="0" lang="pt-BR" sz="2820" spc="-1" strike="noStrike">
              <a:latin typeface="Arial"/>
            </a:endParaRPr>
          </a:p>
          <a:p>
            <a:pPr lvl="1" marL="738000" indent="-36792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2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Logica Computacional</a:t>
            </a:r>
            <a:endParaRPr b="0" lang="pt-BR" sz="2820" spc="-1" strike="noStrike">
              <a:latin typeface="Arial"/>
            </a:endParaRPr>
          </a:p>
          <a:p>
            <a:pPr lvl="1" marL="738000" indent="-36792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2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PLN</a:t>
            </a:r>
            <a:endParaRPr b="0" lang="pt-BR" sz="2820" spc="-1" strike="noStrike">
              <a:latin typeface="Arial"/>
            </a:endParaRPr>
          </a:p>
          <a:p>
            <a:pPr lvl="1" marL="738000" indent="-36792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82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PLN + Lógica</a:t>
            </a:r>
            <a:endParaRPr b="0" lang="pt-BR" sz="282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406440" y="647640"/>
            <a:ext cx="12191040" cy="722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Marcelo Finger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aima.jpg" descr="aima.jpg"/>
          <p:cNvPicPr/>
          <p:nvPr/>
        </p:nvPicPr>
        <p:blipFill>
          <a:blip r:embed="rId1"/>
          <a:srcRect l="4408" t="0" r="4408" b="0"/>
          <a:stretch/>
        </p:blipFill>
        <p:spPr>
          <a:xfrm>
            <a:off x="7241400" y="1162080"/>
            <a:ext cx="5226120" cy="7428240"/>
          </a:xfrm>
          <a:prstGeom prst="rect">
            <a:avLst/>
          </a:prstGeom>
          <a:ln w="25560">
            <a:solidFill>
              <a:srgbClr val="a6aaa9"/>
            </a:solidFill>
            <a:miter/>
          </a:ln>
        </p:spPr>
      </p:pic>
      <p:sp>
        <p:nvSpPr>
          <p:cNvPr id="249" name="CustomShape 1"/>
          <p:cNvSpPr/>
          <p:nvPr/>
        </p:nvSpPr>
        <p:spPr>
          <a:xfrm>
            <a:off x="406440" y="673200"/>
            <a:ext cx="6298200" cy="722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sobre este curso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406440" y="1890000"/>
            <a:ext cx="6298200" cy="6960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78000" indent="-37692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8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Graduação (0425) + Pós (5739)</a:t>
            </a:r>
            <a:endParaRPr b="0" lang="pt-BR" sz="2380" spc="-1" strike="noStrike">
              <a:latin typeface="Arial"/>
            </a:endParaRPr>
          </a:p>
          <a:p>
            <a:pPr marL="378000" indent="-37692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80" spc="-1" strike="noStrike">
                <a:solidFill>
                  <a:srgbClr val="fdcb56"/>
                </a:solidFill>
                <a:latin typeface="Avenir Next Medium"/>
                <a:ea typeface="Avenir Next Medium"/>
              </a:rPr>
              <a:t>Introdução</a:t>
            </a:r>
            <a:r>
              <a:rPr b="0" lang="pt-BR" sz="238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ao estudo de inteligência artificial</a:t>
            </a:r>
            <a:endParaRPr b="0" lang="pt-BR" sz="2380" spc="-1" strike="noStrike">
              <a:latin typeface="Arial"/>
            </a:endParaRPr>
          </a:p>
          <a:p>
            <a:pPr lvl="1" marL="755640" indent="-37692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8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Visão geral da área</a:t>
            </a:r>
            <a:endParaRPr b="0" lang="pt-BR" sz="2380" spc="-1" strike="noStrike">
              <a:latin typeface="Arial"/>
            </a:endParaRPr>
          </a:p>
          <a:p>
            <a:pPr lvl="1" marL="755640" indent="-37692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8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IA Clássica</a:t>
            </a:r>
            <a:r>
              <a:rPr b="0" lang="pt-BR" sz="238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 (busca, lógica) + </a:t>
            </a:r>
            <a:r>
              <a:rPr b="0" lang="pt-BR" sz="238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IA Moderna</a:t>
            </a:r>
            <a:r>
              <a:rPr b="0" lang="pt-BR" sz="238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 (raciocínio probabilístico, aprendizagem de máquina)</a:t>
            </a:r>
            <a:endParaRPr b="0" lang="pt-BR" sz="2380" spc="-1" strike="noStrike">
              <a:latin typeface="Arial"/>
            </a:endParaRPr>
          </a:p>
          <a:p>
            <a:pPr marL="378000" indent="-37692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8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Livro-Texto: Stuart Russell e Peter Norvig. Inteligência Artificial. Tradução da 3</a:t>
            </a:r>
            <a:r>
              <a:rPr b="0" lang="pt-BR" sz="2379" spc="-1" strike="noStrike" baseline="31000">
                <a:solidFill>
                  <a:srgbClr val="ffffff"/>
                </a:solidFill>
                <a:latin typeface="Avenir Next Medium"/>
                <a:ea typeface="Avenir Next Medium"/>
              </a:rPr>
              <a:t>a</a:t>
            </a:r>
            <a:r>
              <a:rPr b="0" lang="pt-BR" sz="238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edição. Editora Campus/Elsevier </a:t>
            </a:r>
            <a:endParaRPr b="0" lang="pt-BR" sz="2380" spc="-1" strike="noStrike">
              <a:latin typeface="Arial"/>
            </a:endParaRPr>
          </a:p>
          <a:p>
            <a:pPr lvl="1" marL="755640" indent="-37692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8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Cópias da 2</a:t>
            </a:r>
            <a:r>
              <a:rPr b="0" lang="pt-BR" sz="2379" spc="-1" strike="noStrike" baseline="31000">
                <a:solidFill>
                  <a:srgbClr val="a6aaa9"/>
                </a:solidFill>
                <a:latin typeface="Avenir Next Medium"/>
                <a:ea typeface="Avenir Next Medium"/>
              </a:rPr>
              <a:t>a</a:t>
            </a:r>
            <a:r>
              <a:rPr b="0" lang="pt-BR" sz="238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 ed. na biblioteca IME</a:t>
            </a:r>
            <a:endParaRPr b="0" lang="pt-BR" sz="2380" spc="-1" strike="noStrike">
              <a:latin typeface="Arial"/>
            </a:endParaRPr>
          </a:p>
          <a:p>
            <a:pPr lvl="1" marL="755640" indent="-376920">
              <a:lnSpc>
                <a:spcPct val="100000"/>
              </a:lnSpc>
              <a:spcBef>
                <a:spcPts val="2299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8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Nas livrarias ~ R$ 240,00</a:t>
            </a:r>
            <a:endParaRPr b="0" lang="pt-BR" sz="238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406440" y="673200"/>
            <a:ext cx="6298200" cy="722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Inteligência Artificial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232560" y="2663280"/>
            <a:ext cx="6348960" cy="6216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1,2.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Introdução, agentes</a:t>
            </a:r>
            <a:endParaRPr b="0" lang="pt-BR" sz="2300" spc="-1" strike="noStrike">
              <a:latin typeface="Arial"/>
            </a:endParaRPr>
          </a:p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3,4,5.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Resolução de problemas por busca em grafo</a:t>
            </a:r>
            <a:endParaRPr b="0" lang="pt-BR" sz="2300" spc="-1" strike="noStrike">
              <a:latin typeface="Arial"/>
            </a:endParaRPr>
          </a:p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Cap 6. Satisfação de restrições</a:t>
            </a:r>
            <a:endParaRPr b="0" lang="pt-BR" sz="2300" spc="-1" strike="noStrike">
              <a:latin typeface="Arial"/>
            </a:endParaRPr>
          </a:p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00" spc="-1" strike="sngStrike">
                <a:solidFill>
                  <a:srgbClr val="ffe989"/>
                </a:solidFill>
                <a:latin typeface="Avenir Next Medium"/>
                <a:ea typeface="Avenir Next Medium"/>
              </a:rPr>
              <a:t>Cap 7,8,9</a:t>
            </a: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Representação, inferência em lógica</a:t>
            </a:r>
            <a:endParaRPr b="0" lang="pt-BR" sz="2300" spc="-1" strike="noStrike">
              <a:latin typeface="Arial"/>
            </a:endParaRPr>
          </a:p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Cap 10,11.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</a:t>
            </a:r>
            <a:r>
              <a:rPr b="0" lang="pt-BR" sz="23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Planejamento automatizado,  escalonamento, sistemas multiagentes</a:t>
            </a:r>
            <a:endParaRPr b="0" lang="pt-BR" sz="2300" spc="-1" strike="noStrike">
              <a:latin typeface="Arial"/>
            </a:endParaRPr>
          </a:p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12.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</a:t>
            </a:r>
            <a:r>
              <a:rPr b="0" lang="pt-BR" sz="23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Representação de conhecimento</a:t>
            </a:r>
            <a:endParaRPr b="0" lang="pt-BR" sz="2300" spc="-1" strike="noStrike">
              <a:latin typeface="Arial"/>
            </a:endParaRPr>
          </a:p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13,14,15.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Raciocínio probabilístico</a:t>
            </a:r>
            <a:endParaRPr b="0" lang="pt-BR" sz="2300" spc="-1" strike="noStrike">
              <a:latin typeface="Arial"/>
            </a:endParaRPr>
          </a:p>
        </p:txBody>
      </p:sp>
      <p:pic>
        <p:nvPicPr>
          <p:cNvPr id="253" name="aima.jpg" descr="aima.jpg"/>
          <p:cNvPicPr/>
          <p:nvPr/>
        </p:nvPicPr>
        <p:blipFill>
          <a:blip r:embed="rId1"/>
          <a:srcRect l="4408" t="0" r="4408" b="0"/>
          <a:stretch/>
        </p:blipFill>
        <p:spPr>
          <a:xfrm>
            <a:off x="11137320" y="191520"/>
            <a:ext cx="1650600" cy="2346480"/>
          </a:xfrm>
          <a:prstGeom prst="rect">
            <a:avLst/>
          </a:prstGeom>
          <a:ln w="12600">
            <a:noFill/>
          </a:ln>
        </p:spPr>
      </p:pic>
      <p:sp>
        <p:nvSpPr>
          <p:cNvPr id="254" name="CustomShape 3"/>
          <p:cNvSpPr/>
          <p:nvPr/>
        </p:nvSpPr>
        <p:spPr>
          <a:xfrm>
            <a:off x="6680160" y="2666880"/>
            <a:ext cx="6348960" cy="6221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rmAutofit/>
          </a:bodyPr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Cap 16,17.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Tomada de decisão sob incerteza, </a:t>
            </a:r>
            <a:r>
              <a:rPr b="0" lang="pt-BR" sz="23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teoria dos jogos</a:t>
            </a:r>
            <a:endParaRPr b="0" lang="pt-BR" sz="2300" spc="-1" strike="noStrike">
              <a:latin typeface="Arial"/>
            </a:endParaRPr>
          </a:p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300" spc="-1" strike="sngStrike">
                <a:solidFill>
                  <a:srgbClr val="ffe989"/>
                </a:solidFill>
                <a:latin typeface="Avenir Next Medium"/>
                <a:ea typeface="Avenir Next Medium"/>
              </a:rPr>
              <a:t>Cap 18</a:t>
            </a: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Aprendizado supervisionado</a:t>
            </a:r>
            <a:endParaRPr b="0" lang="pt-BR" sz="2300" spc="-1" strike="noStrike">
              <a:latin typeface="Arial"/>
            </a:endParaRPr>
          </a:p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a6aaa9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Cap 19.</a:t>
            </a:r>
            <a:r>
              <a:rPr b="0" lang="pt-BR" sz="2300" spc="-1" strike="noStrike">
                <a:solidFill>
                  <a:srgbClr val="ffe989"/>
                </a:solidFill>
                <a:latin typeface="Avenir Next Medium"/>
                <a:ea typeface="Avenir Next Medium"/>
              </a:rPr>
              <a:t> </a:t>
            </a:r>
            <a:r>
              <a:rPr b="0" lang="pt-BR" sz="23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Indução lógica</a:t>
            </a:r>
            <a:endParaRPr b="0" lang="pt-BR" sz="2300" spc="-1" strike="noStrike">
              <a:latin typeface="Arial"/>
            </a:endParaRPr>
          </a:p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a6aaa9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Cap 20. Aprendizado não supervisionado</a:t>
            </a:r>
            <a:endParaRPr b="0" lang="pt-BR" sz="2300" spc="-1" strike="noStrike">
              <a:latin typeface="Arial"/>
            </a:endParaRPr>
          </a:p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ffe989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b2b2b2"/>
                </a:solidFill>
                <a:latin typeface="Avenir Next Medium"/>
                <a:ea typeface="Avenir Next Medium"/>
              </a:rPr>
              <a:t>Cap 21. Aprendizado por reforço</a:t>
            </a:r>
            <a:endParaRPr b="0" lang="pt-BR" sz="2300" spc="-1" strike="noStrike">
              <a:latin typeface="Arial"/>
            </a:endParaRPr>
          </a:p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a6aaa9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Cap 22,23,24,25.</a:t>
            </a:r>
            <a:r>
              <a:rPr b="0" lang="pt-BR" sz="23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 </a:t>
            </a:r>
            <a:r>
              <a:rPr b="0" lang="pt-BR" sz="23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Aplicações</a:t>
            </a:r>
            <a:endParaRPr b="0" lang="pt-BR" sz="2300" spc="-1" strike="noStrike">
              <a:latin typeface="Arial"/>
            </a:endParaRPr>
          </a:p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a6aaa9"/>
              </a:buClr>
              <a:buSzPct val="105000"/>
              <a:buFont typeface="Avenir Next"/>
              <a:buChar char="▸"/>
            </a:pPr>
            <a:r>
              <a:rPr b="0" lang="pt-BR" sz="23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Cap 26,27. Filosofia</a:t>
            </a:r>
            <a:endParaRPr b="0" lang="pt-BR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406440" y="1914840"/>
            <a:ext cx="12191040" cy="6935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Estruturas de dados</a:t>
            </a:r>
            <a:endParaRPr b="0" lang="pt-BR" sz="3400" spc="-1" strike="noStrike">
              <a:latin typeface="Arial"/>
            </a:endParaRPr>
          </a:p>
          <a:p>
            <a:pPr lvl="1" marL="88884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pilhas, filas, árvores, grafos</a:t>
            </a:r>
            <a:endParaRPr b="0" lang="pt-BR" sz="3400" spc="-1" strike="noStrike">
              <a:latin typeface="Arial"/>
            </a:endParaRPr>
          </a:p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Probabilidade discreta</a:t>
            </a:r>
            <a:endParaRPr b="0" lang="pt-BR" sz="3400" spc="-1" strike="noStrike">
              <a:latin typeface="Arial"/>
            </a:endParaRPr>
          </a:p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Cálculo multivariado</a:t>
            </a:r>
            <a:endParaRPr b="0" lang="pt-BR" sz="3400" spc="-1" strike="noStrike">
              <a:latin typeface="Arial"/>
            </a:endParaRPr>
          </a:p>
          <a:p>
            <a:pPr lvl="1" marL="88884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derivadas parciais</a:t>
            </a:r>
            <a:endParaRPr b="0" lang="pt-BR" sz="3400" spc="-1" strike="noStrike">
              <a:latin typeface="Arial"/>
            </a:endParaRPr>
          </a:p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Programação</a:t>
            </a:r>
            <a:endParaRPr b="0" lang="pt-BR" sz="3400" spc="-1" strike="noStrike">
              <a:latin typeface="Arial"/>
            </a:endParaRPr>
          </a:p>
          <a:p>
            <a:pPr lvl="1" marL="88884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Python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406440" y="647640"/>
            <a:ext cx="12191040" cy="722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você precisa saber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406440" y="534240"/>
            <a:ext cx="12191040" cy="787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Critério de avaliação </a:t>
            </a:r>
            <a:r>
              <a:rPr b="0" lang="pt-BR" sz="3400" spc="-1" strike="noStrike">
                <a:solidFill>
                  <a:srgbClr val="fdcb56"/>
                </a:solidFill>
                <a:latin typeface="Avenir Next Medium"/>
                <a:ea typeface="Avenir Next Medium"/>
              </a:rPr>
              <a:t>MAC 425</a:t>
            </a:r>
            <a:endParaRPr b="0" lang="pt-BR" sz="3400" spc="-1" strike="noStrike">
              <a:latin typeface="Arial"/>
            </a:endParaRPr>
          </a:p>
          <a:p>
            <a:pPr lvl="1" marL="88884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2 provas </a:t>
            </a:r>
            <a:endParaRPr b="0" lang="pt-BR" sz="3400" spc="-1" strike="noStrike">
              <a:latin typeface="Arial"/>
            </a:endParaRPr>
          </a:p>
          <a:p>
            <a:pPr lvl="1" marL="88884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2-3 exercícios-programas (EPs)</a:t>
            </a:r>
            <a:endParaRPr b="0" lang="pt-BR" sz="3400" spc="-1" strike="noStrike">
              <a:latin typeface="Arial"/>
            </a:endParaRPr>
          </a:p>
          <a:p>
            <a:pPr lvl="2" marL="133344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talvez correção automática</a:t>
            </a:r>
            <a:endParaRPr b="0" lang="pt-BR" sz="3400" spc="-1" strike="noStrike">
              <a:latin typeface="Arial"/>
            </a:endParaRPr>
          </a:p>
          <a:p>
            <a:pPr lvl="1" marL="88884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fdcb56"/>
                </a:solidFill>
                <a:latin typeface="Avenir Next Medium"/>
                <a:ea typeface="Avenir Next Medium"/>
              </a:rPr>
              <a:t>Média final: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3999600" y="5206680"/>
            <a:ext cx="5005800" cy="863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801"/>
              </a:spcBef>
            </a:pPr>
            <a:r>
              <a:rPr b="0" lang="pt-BR" sz="50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0,6</a:t>
            </a:r>
            <a:r>
              <a:rPr b="0" lang="pt-BR" sz="50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*</a:t>
            </a:r>
            <a:r>
              <a:rPr b="0" lang="pt-BR" sz="50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MP</a:t>
            </a:r>
            <a:r>
              <a:rPr b="0" lang="pt-BR" sz="50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+</a:t>
            </a:r>
            <a:r>
              <a:rPr b="0" lang="pt-BR" sz="5000" spc="-1" strike="noStrike">
                <a:solidFill>
                  <a:srgbClr val="34a5da"/>
                </a:solidFill>
                <a:latin typeface="Avenir Next Medium"/>
                <a:ea typeface="Avenir Next Medium"/>
              </a:rPr>
              <a:t>0,4</a:t>
            </a:r>
            <a:r>
              <a:rPr b="0" lang="pt-BR" sz="500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*</a:t>
            </a:r>
            <a:r>
              <a:rPr b="0" lang="pt-BR" sz="50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EP</a:t>
            </a:r>
            <a:endParaRPr b="0" lang="pt-BR" sz="50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3715920" y="6207840"/>
            <a:ext cx="5572440" cy="558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  <a:spcBef>
                <a:spcPts val="2401"/>
              </a:spcBef>
            </a:pPr>
            <a:r>
              <a:rPr b="0" lang="pt-BR" sz="3000" spc="-1" strike="noStrike">
                <a:solidFill>
                  <a:srgbClr val="fdcb56"/>
                </a:solidFill>
                <a:latin typeface="Avenir Next Medium"/>
                <a:ea typeface="Avenir Next Medium"/>
              </a:rPr>
              <a:t>assumindo min(MP,EP) &gt;= 5</a:t>
            </a:r>
            <a:endParaRPr b="0" lang="pt-BR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406440" y="534240"/>
            <a:ext cx="12191040" cy="7875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Critério de avaliação </a:t>
            </a:r>
            <a:r>
              <a:rPr b="0" lang="pt-BR" sz="3400" spc="-1" strike="noStrike">
                <a:solidFill>
                  <a:srgbClr val="fdcb56"/>
                </a:solidFill>
                <a:latin typeface="Avenir Next Medium"/>
                <a:ea typeface="Avenir Next Medium"/>
              </a:rPr>
              <a:t>MAC 5739</a:t>
            </a:r>
            <a:endParaRPr b="0" lang="pt-BR" sz="3400" spc="-1" strike="noStrike">
              <a:latin typeface="Arial"/>
            </a:endParaRPr>
          </a:p>
          <a:p>
            <a:pPr lvl="1" marL="88884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O mesmo que de MAC0425</a:t>
            </a:r>
            <a:endParaRPr b="0" lang="pt-BR" sz="3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406440" y="1905120"/>
            <a:ext cx="12191040" cy="6828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17 aulas teórico-expositivas (incluindo essa)</a:t>
            </a:r>
            <a:endParaRPr b="0" lang="pt-BR" sz="3400" spc="-1" strike="noStrike">
              <a:latin typeface="Arial"/>
            </a:endParaRPr>
          </a:p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6 aulas práticas (exercícios, dúvidas, discussão EP)</a:t>
            </a:r>
            <a:endParaRPr b="0" lang="pt-BR" sz="3400" spc="-1" strike="noStrike">
              <a:latin typeface="Arial"/>
            </a:endParaRPr>
          </a:p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2-3 EPs</a:t>
            </a:r>
            <a:endParaRPr b="0" lang="pt-BR" sz="3400" spc="-1" strike="noStrike">
              <a:latin typeface="Arial"/>
            </a:endParaRPr>
          </a:p>
          <a:p>
            <a:pPr marL="44460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222222"/>
                </a:solidFill>
                <a:latin typeface="Avenir Next Medium"/>
                <a:ea typeface="Avenir Next Medium"/>
              </a:rPr>
              <a:t>Recessos:</a:t>
            </a:r>
            <a:endParaRPr b="0" lang="pt-BR" sz="3400" spc="-1" strike="noStrike">
              <a:latin typeface="Arial"/>
            </a:endParaRPr>
          </a:p>
          <a:p>
            <a:pPr lvl="1" marL="88884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24-26/02 Carnaval</a:t>
            </a:r>
            <a:endParaRPr b="0" lang="pt-BR" sz="3400" spc="-1" strike="noStrike">
              <a:latin typeface="Arial"/>
            </a:endParaRPr>
          </a:p>
          <a:p>
            <a:pPr lvl="1" marL="88884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11/5–15/5 Segunda semana de break</a:t>
            </a:r>
            <a:endParaRPr b="0" lang="pt-BR" sz="3400" spc="-1" strike="noStrike">
              <a:latin typeface="Arial"/>
            </a:endParaRPr>
          </a:p>
          <a:p>
            <a:pPr lvl="1" marL="88884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Dia 13/03: 50 anos do IME</a:t>
            </a:r>
            <a:endParaRPr b="0" lang="pt-BR" sz="3400" spc="-1" strike="noStrike">
              <a:latin typeface="Arial"/>
            </a:endParaRPr>
          </a:p>
          <a:p>
            <a:pPr lvl="1" marL="888840" indent="-443520">
              <a:lnSpc>
                <a:spcPct val="100000"/>
              </a:lnSpc>
              <a:spcBef>
                <a:spcPts val="28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3400" spc="-1" strike="noStrike">
                <a:solidFill>
                  <a:srgbClr val="838787"/>
                </a:solidFill>
                <a:latin typeface="Avenir Next Medium"/>
                <a:ea typeface="Avenir Next Medium"/>
              </a:rPr>
              <a:t>Terceira semana de break? Por enquanto não</a:t>
            </a:r>
            <a:endParaRPr b="0" lang="pt-BR" sz="34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406440" y="673200"/>
            <a:ext cx="12191040" cy="722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>
              <a:lnSpc>
                <a:spcPct val="80000"/>
              </a:lnSpc>
              <a:spcBef>
                <a:spcPts val="2200"/>
              </a:spcBef>
            </a:pPr>
            <a:r>
              <a:rPr b="0" lang="pt-BR" sz="4800" spc="-1" strike="noStrike" cap="all">
                <a:solidFill>
                  <a:srgbClr val="34a5da"/>
                </a:solidFill>
                <a:latin typeface="DIN Condensed"/>
                <a:ea typeface="DIN Condensed"/>
              </a:rPr>
              <a:t>cronograma</a:t>
            </a:r>
            <a:endParaRPr b="0" lang="pt-BR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06440" y="534240"/>
            <a:ext cx="12191040" cy="8875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>
            <a:noAutofit/>
          </a:bodyPr>
          <a:p>
            <a:pPr marL="382320" indent="-38124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93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Aulas começam pontualmente!</a:t>
            </a:r>
            <a:endParaRPr b="0" lang="pt-BR" sz="293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pt-BR" sz="2930" spc="-1" strike="noStrike">
              <a:latin typeface="Arial"/>
            </a:endParaRPr>
          </a:p>
          <a:p>
            <a:pPr marL="382320" indent="-38124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93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Monitores: Felipe Serras</a:t>
            </a:r>
            <a:endParaRPr b="0" lang="pt-BR" sz="2930" spc="-1" strike="noStrike">
              <a:latin typeface="Arial"/>
            </a:endParaRPr>
          </a:p>
          <a:p>
            <a:pPr lvl="1" marL="764640" indent="-38124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930" spc="-1" strike="noStrike">
                <a:solidFill>
                  <a:srgbClr val="fdcb56"/>
                </a:solidFill>
                <a:latin typeface="Avenir Next Medium"/>
                <a:ea typeface="Avenir Next Medium"/>
              </a:rPr>
              <a:t>Aulas de exercícios</a:t>
            </a:r>
            <a:r>
              <a:rPr b="0" lang="pt-BR" sz="293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, monitoria sob demanda</a:t>
            </a:r>
            <a:endParaRPr b="0" lang="pt-BR" sz="293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401"/>
              </a:spcBef>
            </a:pPr>
            <a:endParaRPr b="0" lang="pt-BR" sz="2930" spc="-1" strike="noStrike">
              <a:latin typeface="Arial"/>
            </a:endParaRPr>
          </a:p>
          <a:p>
            <a:pPr marL="382320" indent="-38124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93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Página no eDisciplinas (</a:t>
            </a:r>
            <a:r>
              <a:rPr b="0" lang="pt-BR" sz="2930" spc="-1" strike="noStrike" u="sng">
                <a:solidFill>
                  <a:srgbClr val="0000ff"/>
                </a:solidFill>
                <a:uFillTx/>
                <a:latin typeface="Avenir Next Medium"/>
                <a:ea typeface="Avenir Next Medium"/>
                <a:hlinkClick r:id="rId1"/>
              </a:rPr>
              <a:t>http://edisciplinas.usp.br</a:t>
            </a:r>
            <a:r>
              <a:rPr b="0" lang="pt-BR" sz="293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)</a:t>
            </a:r>
            <a:endParaRPr b="0" lang="pt-BR" sz="2930" spc="-1" strike="noStrike">
              <a:latin typeface="Arial"/>
            </a:endParaRPr>
          </a:p>
          <a:p>
            <a:pPr lvl="1" marL="764640" indent="-38124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93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Inscrição automática via matrícula Jupiter/Janus</a:t>
            </a:r>
            <a:endParaRPr b="0" lang="pt-BR" sz="2930" spc="-1" strike="noStrike">
              <a:latin typeface="Arial"/>
            </a:endParaRPr>
          </a:p>
          <a:p>
            <a:pPr lvl="1" marL="764640" indent="-38124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93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Problemas?  Falem comigo!</a:t>
            </a:r>
            <a:endParaRPr b="0" lang="pt-BR" sz="293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930" spc="-1" strike="noStrike">
              <a:latin typeface="Arial"/>
            </a:endParaRPr>
          </a:p>
          <a:p>
            <a:pPr marL="382320" indent="-38124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930" spc="-1" strike="noStrike">
                <a:solidFill>
                  <a:srgbClr val="ffffff"/>
                </a:solidFill>
                <a:latin typeface="Avenir Next Medium"/>
                <a:ea typeface="Avenir Next Medium"/>
              </a:rPr>
              <a:t>Listas de exercícios não serão corrigidas</a:t>
            </a:r>
            <a:endParaRPr b="0" lang="pt-BR" sz="2930" spc="-1" strike="noStrike">
              <a:latin typeface="Arial"/>
            </a:endParaRPr>
          </a:p>
          <a:p>
            <a:pPr lvl="1" marL="764640" indent="-381240">
              <a:lnSpc>
                <a:spcPct val="100000"/>
              </a:lnSpc>
              <a:spcBef>
                <a:spcPts val="2401"/>
              </a:spcBef>
              <a:buClr>
                <a:srgbClr val="34a5da"/>
              </a:buClr>
              <a:buSzPct val="105000"/>
              <a:buFont typeface="Avenir Next"/>
              <a:buChar char="▸"/>
            </a:pPr>
            <a:r>
              <a:rPr b="0" lang="pt-BR" sz="2930" spc="-1" strike="noStrike">
                <a:solidFill>
                  <a:srgbClr val="a6aaa9"/>
                </a:solidFill>
                <a:latin typeface="Avenir Next Medium"/>
                <a:ea typeface="Avenir Next Medium"/>
              </a:rPr>
              <a:t>Aulas de exercício!</a:t>
            </a:r>
            <a:endParaRPr b="0" lang="pt-BR" sz="293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Application>LibreOffice/6.3.4.2$Linux_X86_64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2020-03-03T14:01:34Z</dcterms:modified>
  <cp:revision>8</cp:revision>
  <dc:subject/>
  <dc:title/>
</cp:coreProperties>
</file>